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69" r:id="rId2"/>
    <p:sldId id="370" r:id="rId3"/>
    <p:sldId id="371" r:id="rId4"/>
    <p:sldId id="372" r:id="rId5"/>
    <p:sldId id="373" r:id="rId6"/>
    <p:sldId id="374" r:id="rId7"/>
    <p:sldId id="376" r:id="rId8"/>
    <p:sldId id="375" r:id="rId9"/>
    <p:sldId id="377" r:id="rId10"/>
    <p:sldId id="379" r:id="rId11"/>
    <p:sldId id="378" r:id="rId12"/>
    <p:sldId id="380" r:id="rId13"/>
  </p:sldIdLst>
  <p:sldSz cx="9144000" cy="6858000" type="screen4x3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33"/>
    <a:srgbClr val="006600"/>
    <a:srgbClr val="E30613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3979" autoAdjust="0"/>
  </p:normalViewPr>
  <p:slideViewPr>
    <p:cSldViewPr snapToGrid="0">
      <p:cViewPr varScale="1">
        <p:scale>
          <a:sx n="79" d="100"/>
          <a:sy n="79" d="100"/>
        </p:scale>
        <p:origin x="1254" y="84"/>
      </p:cViewPr>
      <p:guideLst/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notesMasters/notesMaster1.xml" Type="http://schemas.openxmlformats.org/officeDocument/2006/relationships/notesMaster"/><Relationship Id="rId15" Target="handoutMasters/handoutMaster1.xml" Type="http://schemas.openxmlformats.org/officeDocument/2006/relationships/handoutMaster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708" y="0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D4C1C-D9EC-4727-A1AA-F2F4F6D50A00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8143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708" y="6748143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8FAD-CF54-467D-814D-BD62EEC43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9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435000" cy="356438"/>
          </a:xfrm>
          <a:prstGeom prst="rect">
            <a:avLst/>
          </a:prstGeom>
        </p:spPr>
        <p:txBody>
          <a:bodyPr vert="horz" lIns="99047" tIns="49524" rIns="99047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5000" cy="356438"/>
          </a:xfrm>
          <a:prstGeom prst="rect">
            <a:avLst/>
          </a:prstGeom>
        </p:spPr>
        <p:txBody>
          <a:bodyPr vert="horz" lIns="99047" tIns="49524" rIns="99047" bIns="49524" rtlCol="0"/>
          <a:lstStyle>
            <a:lvl1pPr algn="r">
              <a:defRPr sz="1300"/>
            </a:lvl1pPr>
          </a:lstStyle>
          <a:p>
            <a:fld id="{5644687C-23CE-4AD6-A45B-0DA2CFBFD3D1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7" tIns="49524" rIns="99047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8832"/>
            <a:ext cx="8187690" cy="2797225"/>
          </a:xfrm>
          <a:prstGeom prst="rect">
            <a:avLst/>
          </a:prstGeom>
        </p:spPr>
        <p:txBody>
          <a:bodyPr vert="horz" lIns="99047" tIns="49524" rIns="99047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747627"/>
            <a:ext cx="4435000" cy="356436"/>
          </a:xfrm>
          <a:prstGeom prst="rect">
            <a:avLst/>
          </a:prstGeom>
        </p:spPr>
        <p:txBody>
          <a:bodyPr vert="horz" lIns="99047" tIns="49524" rIns="99047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7627"/>
            <a:ext cx="4435000" cy="356436"/>
          </a:xfrm>
          <a:prstGeom prst="rect">
            <a:avLst/>
          </a:prstGeom>
        </p:spPr>
        <p:txBody>
          <a:bodyPr vert="horz" lIns="99047" tIns="49524" rIns="99047" bIns="49524" rtlCol="0" anchor="b"/>
          <a:lstStyle>
            <a:lvl1pPr algn="r">
              <a:defRPr sz="1300"/>
            </a:lvl1pPr>
          </a:lstStyle>
          <a:p>
            <a:fld id="{199BF6BC-1DD0-4A79-A3D7-4A1ECD3AD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1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BF6BC-1DD0-4A79-A3D7-4A1ECD3AD7C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139523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3.jpeg" Type="http://schemas.openxmlformats.org/officeDocument/2006/relationships/image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40524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78558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93883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ildplatzhalter 56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9145588" cy="6858000"/>
          </a:xfrm>
          <a:custGeom>
            <a:avLst/>
            <a:gdLst>
              <a:gd name="connsiteX0" fmla="*/ 1588 w 9145588"/>
              <a:gd name="connsiteY0" fmla="*/ 468535 h 6858000"/>
              <a:gd name="connsiteX1" fmla="*/ 1588 w 9145588"/>
              <a:gd name="connsiteY1" fmla="*/ 2799843 h 6858000"/>
              <a:gd name="connsiteX2" fmla="*/ 4014945 w 9145588"/>
              <a:gd name="connsiteY2" fmla="*/ 2775131 h 6858000"/>
              <a:gd name="connsiteX3" fmla="*/ 6999594 w 9145588"/>
              <a:gd name="connsiteY3" fmla="*/ 2317029 h 6858000"/>
              <a:gd name="connsiteX4" fmla="*/ 6999594 w 9145588"/>
              <a:gd name="connsiteY4" fmla="*/ 468535 h 6858000"/>
              <a:gd name="connsiteX5" fmla="*/ 0 w 9145588"/>
              <a:gd name="connsiteY5" fmla="*/ 0 h 6858000"/>
              <a:gd name="connsiteX6" fmla="*/ 9145588 w 9145588"/>
              <a:gd name="connsiteY6" fmla="*/ 0 h 6858000"/>
              <a:gd name="connsiteX7" fmla="*/ 9145588 w 9145588"/>
              <a:gd name="connsiteY7" fmla="*/ 6858000 h 6858000"/>
              <a:gd name="connsiteX8" fmla="*/ 5149441 w 9145588"/>
              <a:gd name="connsiteY8" fmla="*/ 6858000 h 6858000"/>
              <a:gd name="connsiteX9" fmla="*/ 5149441 w 9145588"/>
              <a:gd name="connsiteY9" fmla="*/ 6042670 h 6858000"/>
              <a:gd name="connsiteX10" fmla="*/ 3996144 w 9145588"/>
              <a:gd name="connsiteY10" fmla="*/ 6042670 h 6858000"/>
              <a:gd name="connsiteX11" fmla="*/ 3996144 w 9145588"/>
              <a:gd name="connsiteY11" fmla="*/ 6858000 h 6858000"/>
              <a:gd name="connsiteX12" fmla="*/ 0 w 914558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5588" h="6858000">
                <a:moveTo>
                  <a:pt x="1588" y="468535"/>
                </a:moveTo>
                <a:lnTo>
                  <a:pt x="1588" y="2799843"/>
                </a:lnTo>
                <a:cubicBezTo>
                  <a:pt x="1010701" y="2797046"/>
                  <a:pt x="3553776" y="2786088"/>
                  <a:pt x="4014945" y="2775131"/>
                </a:cubicBezTo>
                <a:cubicBezTo>
                  <a:pt x="4591580" y="2787254"/>
                  <a:pt x="6632899" y="2502601"/>
                  <a:pt x="6999594" y="2317029"/>
                </a:cubicBezTo>
                <a:lnTo>
                  <a:pt x="6999594" y="468535"/>
                </a:lnTo>
                <a:close/>
                <a:moveTo>
                  <a:pt x="0" y="0"/>
                </a:moveTo>
                <a:lnTo>
                  <a:pt x="9145588" y="0"/>
                </a:lnTo>
                <a:lnTo>
                  <a:pt x="9145588" y="6858000"/>
                </a:lnTo>
                <a:lnTo>
                  <a:pt x="5149441" y="6858000"/>
                </a:lnTo>
                <a:lnTo>
                  <a:pt x="5149441" y="6042670"/>
                </a:lnTo>
                <a:lnTo>
                  <a:pt x="3996144" y="6042670"/>
                </a:lnTo>
                <a:lnTo>
                  <a:pt x="399614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51" name="Flussdiagramm: Karte 49"/>
          <p:cNvSpPr/>
          <p:nvPr userDrawn="1"/>
        </p:nvSpPr>
        <p:spPr>
          <a:xfrm rot="10800000">
            <a:off x="0" y="468534"/>
            <a:ext cx="6998006" cy="233130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675 w 10000"/>
              <a:gd name="connsiteY1" fmla="*/ 3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675 w 10000"/>
              <a:gd name="connsiteY1" fmla="*/ 3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675 w 10000"/>
              <a:gd name="connsiteY1" fmla="*/ 3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71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71 h 10000"/>
              <a:gd name="connsiteX0" fmla="*/ 0 w 10000"/>
              <a:gd name="connsiteY0" fmla="*/ 2071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71 h 10000"/>
              <a:gd name="connsiteX0" fmla="*/ 0 w 10000"/>
              <a:gd name="connsiteY0" fmla="*/ 2071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71 h 10000"/>
              <a:gd name="connsiteX0" fmla="*/ 0 w 10000"/>
              <a:gd name="connsiteY0" fmla="*/ 2071 h 10000"/>
              <a:gd name="connsiteX1" fmla="*/ 4265 w 10000"/>
              <a:gd name="connsiteY1" fmla="*/ 10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71"/>
                </a:moveTo>
                <a:cubicBezTo>
                  <a:pt x="524" y="1275"/>
                  <a:pt x="3441" y="54"/>
                  <a:pt x="4265" y="106"/>
                </a:cubicBezTo>
                <a:cubicBezTo>
                  <a:pt x="4924" y="59"/>
                  <a:pt x="8558" y="1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7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79"/>
          <a:stretch>
            <a:fillRect/>
          </a:stretch>
        </p:blipFill>
        <p:spPr>
          <a:xfrm>
            <a:off x="-1430" y="482604"/>
            <a:ext cx="1430" cy="2137033"/>
          </a:xfrm>
          <a:custGeom>
            <a:avLst/>
            <a:gdLst>
              <a:gd name="connsiteX0" fmla="*/ 0 w 1907"/>
              <a:gd name="connsiteY0" fmla="*/ 0 h 2137033"/>
              <a:gd name="connsiteX1" fmla="*/ 1907 w 1907"/>
              <a:gd name="connsiteY1" fmla="*/ 0 h 2137033"/>
              <a:gd name="connsiteX2" fmla="*/ 1907 w 1907"/>
              <a:gd name="connsiteY2" fmla="*/ 2137033 h 2137033"/>
              <a:gd name="connsiteX3" fmla="*/ 0 w 1907"/>
              <a:gd name="connsiteY3" fmla="*/ 2137033 h 2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7" h="2137033">
                <a:moveTo>
                  <a:pt x="0" y="0"/>
                </a:moveTo>
                <a:lnTo>
                  <a:pt x="1907" y="0"/>
                </a:lnTo>
                <a:lnTo>
                  <a:pt x="1907" y="2137033"/>
                </a:lnTo>
                <a:lnTo>
                  <a:pt x="0" y="2137033"/>
                </a:lnTo>
                <a:close/>
              </a:path>
            </a:pathLst>
          </a:custGeom>
        </p:spPr>
      </p:pic>
      <p:sp>
        <p:nvSpPr>
          <p:cNvPr id="15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768" y="1338393"/>
            <a:ext cx="6350794" cy="947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  <a:p>
            <a:pPr lvl="0"/>
            <a:r>
              <a:rPr lang="de-DE" dirty="0"/>
              <a:t>Redner*in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 hasCustomPrompt="1"/>
          </p:nvPr>
        </p:nvSpPr>
        <p:spPr>
          <a:xfrm>
            <a:off x="435769" y="600077"/>
            <a:ext cx="6350795" cy="685800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55" name="Grafik 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7" y="6042670"/>
            <a:ext cx="1153297" cy="8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5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79836" y="1343025"/>
            <a:ext cx="8155461" cy="48339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C5514F-934E-4695-B9C0-F814D2D4CA72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14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79835" y="1343025"/>
            <a:ext cx="5753318" cy="48339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6578205" y="1343025"/>
            <a:ext cx="2157413" cy="483393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6B8F3C-74E2-43B5-9D86-C1453D3CE9FA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7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4"/>
          </p:nvPr>
        </p:nvSpPr>
        <p:spPr>
          <a:xfrm>
            <a:off x="579837" y="1335088"/>
            <a:ext cx="8155781" cy="483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48D053-B9D5-4CF3-8DEB-B826D4736767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93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79438" y="1323975"/>
            <a:ext cx="8156575" cy="48609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48D053-B9D5-4CF3-8DEB-B826D4736767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62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79438" y="1323975"/>
            <a:ext cx="8156575" cy="48609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48D053-B9D5-4CF3-8DEB-B826D4736767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482604"/>
            <a:ext cx="543772" cy="5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5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579837" y="1323975"/>
            <a:ext cx="8155781" cy="48387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" y="482605"/>
            <a:ext cx="407829" cy="546589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79517" y="482600"/>
            <a:ext cx="8155781" cy="645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DFAC829-1144-4B15-B4EE-4D87E0CCB64D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0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022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80458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28138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406506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87622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71F-AA74-4A7D-9351-F385D83B3022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5A38-45EF-48E0-A746-FEE49774A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43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47934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646416"/>
      </p:ext>
    </p:extLst>
  </p:cSld>
  <p:clrMapOvr>
    <a:masterClrMapping/>
  </p:clrMapOvr>
  <p:hf hdr="0" ftr="0"/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20" Target="../media/image1.png" Type="http://schemas.openxmlformats.org/officeDocument/2006/relationships/image"/><Relationship Id="rId21" Target="../media/image2.png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B803-1C70-40B4-B981-9EB90185F68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1103-3B8C-4C9E-A662-0B2BD89BE2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482604"/>
            <a:ext cx="543772" cy="5465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" y="6392445"/>
            <a:ext cx="1038019" cy="3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4" r:id="rId14"/>
    <p:sldLayoutId id="2147483652" r:id="rId15"/>
    <p:sldLayoutId id="2147483656" r:id="rId16"/>
    <p:sldLayoutId id="2147483657" r:id="rId17"/>
    <p:sldLayoutId id="2147483653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1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media/media1.mp4" Type="http://schemas.microsoft.com/office/2007/relationships/media"/><Relationship Id="rId2" Target="../media/media1.mp4" Type="http://schemas.openxmlformats.org/officeDocument/2006/relationships/video"/><Relationship Id="rId3" Target="../slideLayouts/slideLayout13.xml" Type="http://schemas.openxmlformats.org/officeDocument/2006/relationships/slideLayout"/><Relationship Id="rId4" Target="../media/image1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5.emf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https://abo.vag-freiburg.de/job/login.aspx?ReturnUrl=%2fjob%2fFirma%2f" TargetMode="External" Type="http://schemas.openxmlformats.org/officeDocument/2006/relationships/hyperlink"/><Relationship Id="rId3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https://abo.vag-freiburg.de/job/newuser.aspx" TargetMode="External" Type="http://schemas.openxmlformats.org/officeDocument/2006/relationships/hyperlink"/><Relationship Id="rId3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12"/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548"/>
          <a:stretch>
            <a:fillRect/>
          </a:stretch>
        </p:blipFill>
        <p:spPr>
          <a:xfrm>
            <a:off x="0" y="0"/>
            <a:ext cx="9145588" cy="685800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D23B846-259E-434F-B45E-E6B59A71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2" y="1063761"/>
            <a:ext cx="6745020" cy="1157762"/>
          </a:xfrm>
        </p:spPr>
        <p:txBody>
          <a:bodyPr>
            <a:normAutofit fontScale="90000"/>
          </a:bodyPr>
          <a:lstStyle/>
          <a:p>
            <a:r>
              <a:rPr dirty="0" lang="de-DE" smtClean="0" sz="5000">
                <a:latin charset="0" panose="020B0503030403020204" pitchFamily="34" typeface="Myriad Pro"/>
              </a:rPr>
              <a:t>Deutschland-Ticket Job </a:t>
            </a:r>
            <a:r>
              <a:rPr b="0" dirty="0" lang="de-DE"/>
              <a:t/>
            </a:r>
            <a:br>
              <a:rPr b="0" dirty="0" lang="de-DE"/>
            </a:br>
            <a:r>
              <a:rPr b="0" dirty="0" lang="de-DE"/>
              <a:t> </a:t>
            </a:r>
            <a:r>
              <a:rPr dirty="0" lang="de-DE" smtClean="0"/>
              <a:t>Jetzt auch </a:t>
            </a:r>
            <a:r>
              <a:rPr dirty="0" lang="de-DE"/>
              <a:t>in der Wallet-App</a:t>
            </a:r>
            <a:r>
              <a:rPr dirty="0" lang="de-DE" smtClean="0">
                <a:latin charset="0" panose="020B0503030403020204" pitchFamily="34" typeface="Myriad Pro"/>
              </a:rPr>
              <a:t/>
            </a:r>
            <a:br>
              <a:rPr dirty="0" lang="de-DE" smtClean="0">
                <a:latin charset="0" panose="020B0503030403020204" pitchFamily="34" typeface="Myriad Pro"/>
              </a:rPr>
            </a:br>
            <a:r>
              <a:rPr b="0" dirty="0" lang="de-DE" smtClean="0" sz="2200">
                <a:latin charset="0" panose="020B0503030403020204" pitchFamily="34" typeface="Myriad Pro"/>
              </a:rPr>
              <a:t/>
            </a:r>
            <a:br>
              <a:rPr b="0" dirty="0" lang="de-DE" smtClean="0" sz="2200">
                <a:latin charset="0" panose="020B0503030403020204" pitchFamily="34" typeface="Myriad Pro"/>
              </a:rPr>
            </a:br>
            <a:endParaRPr b="0" dirty="0" lang="de-DE" sz="2000">
              <a:latin charset="0" panose="020B0503030403020204" pitchFamily="34" typeface="Myriad Pro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idx="4294967295" sz="half" type="dt"/>
          </p:nvPr>
        </p:nvSpPr>
        <p:spPr>
          <a:xfrm>
            <a:off x="7269163" y="6394450"/>
            <a:ext cx="1874837" cy="360363"/>
          </a:xfrm>
        </p:spPr>
        <p:txBody>
          <a:bodyPr/>
          <a:lstStyle/>
          <a:p>
            <a:fld id="{0AC5514F-934E-4695-B9C0-F814D2D4CA72}" type="datetime1">
              <a:rPr lang="de-DE" smtClean="0"/>
              <a:t>28.05.2025</a:t>
            </a:fld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4294967295" sz="quarter" type="sldNum"/>
          </p:nvPr>
        </p:nvSpPr>
        <p:spPr>
          <a:xfrm>
            <a:off x="7623175" y="6392863"/>
            <a:ext cx="1520825" cy="358775"/>
          </a:xfrm>
        </p:spPr>
        <p:txBody>
          <a:bodyPr/>
          <a:lstStyle/>
          <a:p>
            <a:fld id="{3B391103-3B8C-4C9E-A662-0B2BD89BE2D6}" type="slidenum">
              <a:rPr lang="de-DE" smtClean="0"/>
              <a:pPr/>
              <a:t>1</a:t>
            </a:fld>
            <a:endParaRPr dirty="0" lang="de-DE"/>
          </a:p>
        </p:txBody>
      </p:sp>
    </p:spTree>
    <p:extLst>
      <p:ext uri="{BB962C8B-B14F-4D97-AF65-F5344CB8AC3E}">
        <p14:creationId xmlns:p14="http://schemas.microsoft.com/office/powerpoint/2010/main" val="16543230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Hinweise auf Wallet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 smtClean="0"/>
              <a:t>  Folgende Hinweis wird nach der Umstellung auf Wallet angezeigt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10</a:t>
            </a:fld>
            <a:endParaRPr dirty="0" lang="de-DE"/>
          </a:p>
        </p:txBody>
      </p:sp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1552" y="2473324"/>
            <a:ext cx="3389185" cy="2391283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97153" y="2051937"/>
            <a:ext cx="6198488" cy="32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8803"/>
      </p:ext>
    </p:extLst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Bestätigung per Mail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 smtClean="0"/>
              <a:t>6. Bestätigung zur Umstellung auf Wallet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11</a:t>
            </a:fld>
            <a:endParaRPr dirty="0" lang="de-DE"/>
          </a:p>
        </p:txBody>
      </p:sp>
      <p:pic>
        <p:nvPicPr>
          <p:cNvPr id="10" name="Grafik 9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274570"/>
            <a:ext cx="7661910" cy="33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7519"/>
      </p:ext>
    </p:extLst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Installation im Smartphone 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/>
              <a:t>7</a:t>
            </a:r>
            <a:r>
              <a:rPr dirty="0" lang="de-DE" smtClean="0"/>
              <a:t>. Einfügen des </a:t>
            </a:r>
            <a:r>
              <a:rPr dirty="0" lang="de-DE" smtClean="0"/>
              <a:t>digitale </a:t>
            </a:r>
          </a:p>
          <a:p>
            <a:pPr indent="0" marL="0">
              <a:buNone/>
            </a:pPr>
            <a:r>
              <a:rPr dirty="0" lang="de-DE" smtClean="0"/>
              <a:t>    Deutschland-Ticket </a:t>
            </a:r>
            <a:r>
              <a:rPr dirty="0" lang="de-DE" smtClean="0"/>
              <a:t>Job </a:t>
            </a:r>
            <a:endParaRPr dirty="0" lang="de-DE"/>
          </a:p>
          <a:p>
            <a:pPr indent="0" marL="0">
              <a:buNone/>
            </a:pPr>
            <a:r>
              <a:rPr lang="de-DE" smtClean="0"/>
              <a:t> </a:t>
            </a:r>
            <a:r>
              <a:rPr lang="de-DE" smtClean="0"/>
              <a:t>   in </a:t>
            </a:r>
            <a:r>
              <a:rPr dirty="0" lang="de-DE" smtClean="0"/>
              <a:t>die Wallet – siehe Video: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12</a:t>
            </a:fld>
            <a:endParaRPr dirty="0" lang="de-DE"/>
          </a:p>
        </p:txBody>
      </p:sp>
      <p:pic>
        <p:nvPicPr>
          <p:cNvPr id="4" name="Digitales Deutschland-Ticket Job">
            <a:hlinkClick action="ppaction://media" r:id="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29060" y="1343025"/>
            <a:ext cx="2978301" cy="52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41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video>
              <p:cMediaNode vol="80000">
                <p:cTn display="0" fill="hold" id="7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Deutschland-Ticket Job als Wallet-App</a:t>
            </a:r>
            <a:br>
              <a:rPr dirty="0" lang="de-DE" smtClean="0"/>
            </a:b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>
          <a:xfrm>
            <a:off x="579836" y="1343025"/>
            <a:ext cx="5680287" cy="4833938"/>
          </a:xfrm>
        </p:spPr>
        <p:txBody>
          <a:bodyPr/>
          <a:lstStyle/>
          <a:p>
            <a:r>
              <a:rPr dirty="0" lang="de-DE" smtClean="0"/>
              <a:t>Einmalige </a:t>
            </a:r>
            <a:r>
              <a:rPr dirty="0" lang="de-DE"/>
              <a:t>Internetverbindung nötig </a:t>
            </a:r>
          </a:p>
          <a:p>
            <a:pPr lvl="1"/>
            <a:r>
              <a:rPr dirty="0" lang="de-DE" smtClean="0"/>
              <a:t>Beim </a:t>
            </a:r>
            <a:r>
              <a:rPr dirty="0" lang="de-DE"/>
              <a:t>H</a:t>
            </a:r>
            <a:r>
              <a:rPr dirty="0" lang="de-DE" smtClean="0"/>
              <a:t>inzufügen des Tickets </a:t>
            </a:r>
            <a:r>
              <a:rPr dirty="0" lang="de-DE"/>
              <a:t>in der Wallet </a:t>
            </a:r>
            <a:endParaRPr dirty="0" lang="de-DE" smtClean="0"/>
          </a:p>
          <a:p>
            <a:endParaRPr dirty="0" lang="de-DE" smtClean="0"/>
          </a:p>
          <a:p>
            <a:r>
              <a:rPr dirty="0" lang="de-DE" smtClean="0"/>
              <a:t>Automatische Aktualisierung</a:t>
            </a:r>
          </a:p>
          <a:p>
            <a:pPr lvl="1"/>
            <a:r>
              <a:rPr dirty="0" lang="de-DE" smtClean="0"/>
              <a:t>Jeweils am Monatswechsel  </a:t>
            </a:r>
            <a:endParaRPr dirty="0" lang="de-DE"/>
          </a:p>
          <a:p>
            <a:endParaRPr dirty="0" lang="de-DE"/>
          </a:p>
          <a:p>
            <a:r>
              <a:rPr dirty="0" lang="de-DE" smtClean="0"/>
              <a:t>Schnelle </a:t>
            </a:r>
            <a:r>
              <a:rPr dirty="0" lang="de-DE"/>
              <a:t>Anzeige bei der Kontrolle, </a:t>
            </a:r>
            <a:r>
              <a:rPr dirty="0" lang="de-DE" smtClean="0"/>
              <a:t/>
            </a:r>
            <a:br>
              <a:rPr dirty="0" lang="de-DE" smtClean="0"/>
            </a:br>
            <a:r>
              <a:rPr dirty="0" lang="de-DE" smtClean="0"/>
              <a:t>auch </a:t>
            </a:r>
            <a:r>
              <a:rPr dirty="0" lang="de-DE"/>
              <a:t>ohne Internetverbindung</a:t>
            </a:r>
          </a:p>
          <a:p>
            <a:pPr lvl="1"/>
            <a:r>
              <a:rPr dirty="0" lang="de-DE" smtClean="0"/>
              <a:t>Wallet </a:t>
            </a:r>
            <a:r>
              <a:rPr dirty="0" lang="de-DE"/>
              <a:t>kann bei allen Geräten über einen Schnellzugriff geöffnet werden</a:t>
            </a:r>
          </a:p>
          <a:p>
            <a:endParaRPr dirty="0" lang="de-DE"/>
          </a:p>
          <a:p>
            <a:r>
              <a:rPr dirty="0" lang="de-DE" smtClean="0"/>
              <a:t>Unabhängig </a:t>
            </a:r>
            <a:r>
              <a:rPr dirty="0" lang="de-DE"/>
              <a:t>von </a:t>
            </a:r>
            <a:r>
              <a:rPr dirty="0" lang="de-DE" smtClean="0"/>
              <a:t>Apps: Wallet </a:t>
            </a:r>
            <a:br>
              <a:rPr dirty="0" lang="de-DE" smtClean="0"/>
            </a:br>
            <a:r>
              <a:rPr dirty="0" lang="de-DE" smtClean="0"/>
              <a:t>ist </a:t>
            </a:r>
            <a:r>
              <a:rPr dirty="0" lang="de-DE"/>
              <a:t>stabiler und </a:t>
            </a:r>
            <a:r>
              <a:rPr dirty="0" lang="de-DE" smtClean="0"/>
              <a:t>verfügbar</a:t>
            </a:r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2</a:t>
            </a:fld>
            <a:endParaRPr dirty="0"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55" y="1403984"/>
            <a:ext cx="3403643" cy="48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3648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Umstellung </a:t>
            </a:r>
            <a:r>
              <a:rPr dirty="0" lang="de-DE"/>
              <a:t>über </a:t>
            </a:r>
            <a:r>
              <a:rPr dirty="0" lang="de-DE">
                <a:hlinkClick r:id="rId2"/>
              </a:rPr>
              <a:t>AboOnline </a:t>
            </a:r>
            <a:r>
              <a:rPr dirty="0" lang="de-DE" smtClean="0">
                <a:hlinkClick r:id="rId2"/>
              </a:rPr>
              <a:t>Plattform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-457200" marL="457200">
              <a:buFont typeface="+mj-lt"/>
              <a:buAutoNum type="arabicPeriod"/>
            </a:pPr>
            <a:r>
              <a:rPr dirty="0" lang="de-DE" smtClean="0"/>
              <a:t>Bitte über Ihr Kundenkonto </a:t>
            </a:r>
            <a:r>
              <a:rPr dirty="0" lang="de-DE"/>
              <a:t>in </a:t>
            </a:r>
            <a:r>
              <a:rPr dirty="0" lang="de-DE" smtClean="0"/>
              <a:t>der </a:t>
            </a:r>
            <a:r>
              <a:rPr dirty="0" lang="de-DE" smtClean="0">
                <a:hlinkClick r:id="rId2"/>
              </a:rPr>
              <a:t>AboOnline Plattform </a:t>
            </a:r>
            <a:r>
              <a:rPr dirty="0" lang="de-DE" smtClean="0"/>
              <a:t>einloggen …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4" name="Datumsplatzhalter 3"/>
          <p:cNvSpPr>
            <a:spLocks noGrp="1"/>
          </p:cNvSpPr>
          <p:nvPr>
            <p:ph idx="15" sz="half" type="dt"/>
          </p:nvPr>
        </p:nvSpPr>
        <p:spPr/>
        <p:txBody>
          <a:bodyPr/>
          <a:lstStyle/>
          <a:p>
            <a:fld id="{0AC5514F-934E-4695-B9C0-F814D2D4CA72}" type="datetime1">
              <a:rPr lang="de-DE" smtClean="0"/>
              <a:t>28.05.2025</a:t>
            </a:fld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3</a:t>
            </a:fld>
            <a:endParaRPr dirty="0"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00" y="1853185"/>
            <a:ext cx="5941050" cy="45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509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>
                <a:hlinkClick r:id="rId2"/>
              </a:rPr>
              <a:t>… oder Kundenkonto kurz anlegen …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endParaRPr dirty="0" lang="de-DE" smtClean="0"/>
          </a:p>
          <a:p>
            <a:pPr indent="0" marL="0">
              <a:buNone/>
            </a:pPr>
            <a:endParaRPr dirty="0" lang="de-DE"/>
          </a:p>
          <a:p>
            <a:pPr indent="0" marL="0">
              <a:buNone/>
            </a:pPr>
            <a:endParaRPr dirty="0" lang="de-DE" smtClean="0"/>
          </a:p>
          <a:p>
            <a:pPr indent="0" marL="0">
              <a:buNone/>
            </a:pPr>
            <a:r>
              <a:rPr dirty="0" lang="de-DE" smtClean="0"/>
              <a:t>(… falls </a:t>
            </a:r>
            <a:r>
              <a:rPr dirty="0" lang="de-DE"/>
              <a:t>Sie </a:t>
            </a:r>
            <a:r>
              <a:rPr dirty="0" lang="de-DE" smtClean="0"/>
              <a:t>noch</a:t>
            </a:r>
          </a:p>
          <a:p>
            <a:pPr indent="0" marL="0">
              <a:buNone/>
            </a:pPr>
            <a:r>
              <a:rPr dirty="0" lang="de-DE" smtClean="0"/>
              <a:t>kein </a:t>
            </a:r>
            <a:r>
              <a:rPr dirty="0" err="1" lang="de-DE" smtClean="0"/>
              <a:t>KundenKonto</a:t>
            </a:r>
            <a:r>
              <a:rPr dirty="0" lang="de-DE" smtClean="0"/>
              <a:t> </a:t>
            </a:r>
          </a:p>
          <a:p>
            <a:pPr indent="0" marL="0">
              <a:buNone/>
            </a:pPr>
            <a:r>
              <a:rPr dirty="0" lang="de-DE"/>
              <a:t>h</a:t>
            </a:r>
            <a:r>
              <a:rPr dirty="0" lang="de-DE" smtClean="0"/>
              <a:t>aben,  erstellen </a:t>
            </a:r>
          </a:p>
          <a:p>
            <a:pPr indent="0" marL="0">
              <a:buNone/>
            </a:pPr>
            <a:r>
              <a:rPr dirty="0" lang="de-DE" smtClean="0"/>
              <a:t>Sie sich mit Ihrer</a:t>
            </a:r>
          </a:p>
          <a:p>
            <a:pPr indent="0" marL="0">
              <a:buNone/>
            </a:pPr>
            <a:r>
              <a:rPr dirty="0" err="1" lang="de-DE" smtClean="0"/>
              <a:t>Abonummer</a:t>
            </a:r>
            <a:r>
              <a:rPr dirty="0" lang="de-DE" smtClean="0"/>
              <a:t> eine </a:t>
            </a:r>
          </a:p>
          <a:p>
            <a:pPr indent="0" marL="0">
              <a:buNone/>
            </a:pPr>
            <a:r>
              <a:rPr dirty="0" lang="de-DE" smtClean="0"/>
              <a:t>Kundenkonto … )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4</a:t>
            </a:fld>
            <a:endParaRPr dirty="0"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99" y="1488820"/>
            <a:ext cx="5737451" cy="50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1111"/>
      </p:ext>
    </p:extLst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Vertrag anzeigen 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 smtClean="0"/>
              <a:t>2. Ihr Deutschland-Ticket Job Abo „anzeigen“ lassen…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5</a:t>
            </a:fld>
            <a:endParaRPr dirty="0" lang="de-DE"/>
          </a:p>
        </p:txBody>
      </p:sp>
      <p:pic>
        <p:nvPicPr>
          <p:cNvPr descr="verträge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19" y="2027986"/>
            <a:ext cx="6399975" cy="40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52141"/>
      </p:ext>
    </p:extLst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Ausgabemedium ändern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/>
              <a:t>3</a:t>
            </a:r>
            <a:r>
              <a:rPr dirty="0" lang="de-DE" smtClean="0"/>
              <a:t>. Ausgabemedium „anzeigen“ klicken…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6</a:t>
            </a:fld>
            <a:endParaRPr dirty="0" lang="de-DE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21536" y="1828800"/>
            <a:ext cx="7522464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89077"/>
      </p:ext>
    </p:extLst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Änderung speichern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 smtClean="0"/>
              <a:t>4. Änderungskästen anklicken und „speichern“ anklicken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7</a:t>
            </a:fld>
            <a:endParaRPr dirty="0" lang="de-DE"/>
          </a:p>
        </p:txBody>
      </p:sp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82496" y="2604833"/>
            <a:ext cx="6365367" cy="27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1974"/>
      </p:ext>
    </p:extLst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Änderung bestätigen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/>
              <a:t>5</a:t>
            </a:r>
            <a:r>
              <a:rPr dirty="0" lang="de-DE" smtClean="0"/>
              <a:t>. Digitales Deutschland-Ticket Job als Wallet mit „ja“ bestätigen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8</a:t>
            </a:fld>
            <a:endParaRPr dirty="0" lang="de-DE"/>
          </a:p>
        </p:txBody>
      </p:sp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1552" y="2473324"/>
            <a:ext cx="3389185" cy="23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2367"/>
      </p:ext>
    </p:extLst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de-DE" smtClean="0"/>
              <a:t>Hinweise nach Umstellung</a:t>
            </a:r>
            <a:endParaRPr dirty="0" lang="de-DE"/>
          </a:p>
        </p:txBody>
      </p:sp>
      <p:sp>
        <p:nvSpPr>
          <p:cNvPr id="3" name="Textplatzhalt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dirty="0" lang="de-DE" smtClean="0"/>
              <a:t>  Folgende Hinweis wird nach der Umstellung auf Wallet angezeigt </a:t>
            </a:r>
          </a:p>
          <a:p>
            <a:endParaRPr dirty="0" lang="de-DE"/>
          </a:p>
          <a:p>
            <a:endParaRPr dirty="0" lang="de-DE"/>
          </a:p>
        </p:txBody>
      </p:sp>
      <p:sp>
        <p:nvSpPr>
          <p:cNvPr id="5" name="Foliennummernplatzhalter 4"/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3B391103-3B8C-4C9E-A662-0B2BD89BE2D6}" type="slidenum">
              <a:rPr lang="de-DE" smtClean="0"/>
              <a:pPr/>
              <a:t>9</a:t>
            </a:fld>
            <a:endParaRPr dirty="0" lang="de-DE"/>
          </a:p>
        </p:txBody>
      </p:sp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1552" y="2473324"/>
            <a:ext cx="3389185" cy="2391283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45551" y="1734661"/>
            <a:ext cx="6032945" cy="48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Bildschirmpräsentation (4:3)</PresentationFormat>
  <Paragraphs>57</Paragraphs>
  <Slides>12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</vt:lpstr>
      <vt:lpstr>Deutschland-Ticket Job   Jetzt auch in der Wallet-App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Freiburger Verkehrs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2019-11-11T14:10:45Z</dcterms:created>
  <dc:creator>Manuel Konstanzer</dc:creator>
  <cp:lastModifiedBy>Lauter Manuel</cp:lastModifiedBy>
  <cp:lastPrinted>2021-12-21T08:50:49Z</cp:lastPrinted>
  <dcterms:modified xsi:type="dcterms:W3CDTF">2025-05-28T09:24:45Z</dcterms:modified>
  <cp:revision>393</cp:revision>
  <dc:title>PowerPoint-Präsentation</dc:title>
</cp:coreProperties>
</file>